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1" r:id="rId2"/>
    <p:sldId id="262" r:id="rId3"/>
    <p:sldId id="265" r:id="rId4"/>
    <p:sldId id="263" r:id="rId5"/>
    <p:sldId id="264" r:id="rId6"/>
    <p:sldId id="266" r:id="rId7"/>
    <p:sldId id="267" r:id="rId8"/>
    <p:sldId id="268" r:id="rId9"/>
    <p:sldId id="269" r:id="rId10"/>
    <p:sldId id="270" r:id="rId11"/>
    <p:sldId id="271" r:id="rId12"/>
    <p:sldId id="272"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11"/>
    <p:restoredTop sz="96078" autoAdjust="0"/>
  </p:normalViewPr>
  <p:slideViewPr>
    <p:cSldViewPr snapToGrid="0" snapToObjects="1">
      <p:cViewPr varScale="1">
        <p:scale>
          <a:sx n="70" d="100"/>
          <a:sy n="70" d="100"/>
        </p:scale>
        <p:origin x="-600" y="-163"/>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33732" y="5773479"/>
            <a:ext cx="8795998" cy="1446550"/>
          </a:xfrm>
          <a:prstGeom prst="rect">
            <a:avLst/>
          </a:prstGeom>
          <a:noFill/>
        </p:spPr>
        <p:txBody>
          <a:bodyPr wrap="none" rtlCol="0">
            <a:spAutoFit/>
          </a:bodyPr>
          <a:lstStyle/>
          <a:p>
            <a:r>
              <a:rPr lang="en-US" sz="8800" b="1" dirty="0" smtClean="0">
                <a:solidFill>
                  <a:schemeClr val="bg1"/>
                </a:solidFill>
              </a:rPr>
              <a:t>Machine Learning</a:t>
            </a:r>
            <a:r>
              <a:rPr lang="en-US" sz="8800" b="1" dirty="0" smtClean="0"/>
              <a:t> </a:t>
            </a:r>
            <a:endParaRPr lang="en-US" sz="8800" b="1" dirty="0"/>
          </a:p>
        </p:txBody>
      </p:sp>
      <p:sp>
        <p:nvSpPr>
          <p:cNvPr id="3" name="Rectangle 2"/>
          <p:cNvSpPr/>
          <p:nvPr/>
        </p:nvSpPr>
        <p:spPr>
          <a:xfrm>
            <a:off x="6932428" y="372776"/>
            <a:ext cx="6208897" cy="1446550"/>
          </a:xfrm>
          <a:prstGeom prst="rect">
            <a:avLst/>
          </a:prstGeom>
        </p:spPr>
        <p:txBody>
          <a:bodyPr wrap="square">
            <a:spAutoFit/>
          </a:bodyPr>
          <a:lstStyle/>
          <a:p>
            <a:pPr lvl="0"/>
            <a:r>
              <a:rPr lang="en-US" sz="8800" b="1" dirty="0" smtClean="0">
                <a:solidFill>
                  <a:prstClr val="black"/>
                </a:solidFill>
              </a:rPr>
              <a:t> </a:t>
            </a:r>
            <a:endParaRPr lang="en-US" sz="8800" b="1" dirty="0">
              <a:solidFill>
                <a:prstClr val="black"/>
              </a:solidFill>
            </a:endParaRPr>
          </a:p>
        </p:txBody>
      </p:sp>
      <p:pic>
        <p:nvPicPr>
          <p:cNvPr id="1028" name="Picture 4" descr="3d Model Image Of A Robot In A Black Background, 3d Rendering Robot Learning  Or Machine Learning With Binary Code, Hd Photography Photo Background Image  And Wallpaper for Free Download"/>
          <p:cNvPicPr>
            <a:picLocks noChangeAspect="1" noChangeArrowheads="1"/>
          </p:cNvPicPr>
          <p:nvPr/>
        </p:nvPicPr>
        <p:blipFill>
          <a:blip r:embed="rId2"/>
          <a:srcRect/>
          <a:stretch>
            <a:fillRect/>
          </a:stretch>
        </p:blipFill>
        <p:spPr bwMode="auto">
          <a:xfrm>
            <a:off x="0" y="0"/>
            <a:ext cx="14630400" cy="8229600"/>
          </a:xfrm>
          <a:prstGeom prst="rect">
            <a:avLst/>
          </a:prstGeom>
          <a:noFill/>
        </p:spPr>
      </p:pic>
      <p:sp>
        <p:nvSpPr>
          <p:cNvPr id="5" name="TextBox 4"/>
          <p:cNvSpPr txBox="1"/>
          <p:nvPr/>
        </p:nvSpPr>
        <p:spPr>
          <a:xfrm>
            <a:off x="3345168" y="4853448"/>
            <a:ext cx="7776488" cy="1323439"/>
          </a:xfrm>
          <a:prstGeom prst="rect">
            <a:avLst/>
          </a:prstGeom>
          <a:noFill/>
        </p:spPr>
        <p:txBody>
          <a:bodyPr wrap="none" rtlCol="0">
            <a:spAutoFit/>
          </a:bodyPr>
          <a:lstStyle/>
          <a:p>
            <a:r>
              <a:rPr lang="en-US" sz="8000" b="1" dirty="0" smtClean="0">
                <a:solidFill>
                  <a:schemeClr val="bg1"/>
                </a:solidFill>
              </a:rPr>
              <a:t>Machine Learning</a:t>
            </a:r>
            <a:endParaRPr lang="en-US" sz="8000"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rtificial Intelligence 4K HD Wallpapers - Top Free Artificial Intelligence  4K HD Backgrounds - WallpaperAccess"/>
          <p:cNvPicPr>
            <a:picLocks noChangeAspect="1" noChangeArrowheads="1"/>
          </p:cNvPicPr>
          <p:nvPr/>
        </p:nvPicPr>
        <p:blipFill>
          <a:blip r:embed="rId2"/>
          <a:srcRect/>
          <a:stretch>
            <a:fillRect/>
          </a:stretch>
        </p:blipFill>
        <p:spPr bwMode="auto">
          <a:xfrm>
            <a:off x="0" y="0"/>
            <a:ext cx="14630400" cy="8229600"/>
          </a:xfrm>
          <a:prstGeom prst="rect">
            <a:avLst/>
          </a:prstGeom>
          <a:noFill/>
        </p:spPr>
      </p:pic>
      <p:sp>
        <p:nvSpPr>
          <p:cNvPr id="2" name="TextBox 1"/>
          <p:cNvSpPr txBox="1"/>
          <p:nvPr/>
        </p:nvSpPr>
        <p:spPr>
          <a:xfrm>
            <a:off x="131093" y="191385"/>
            <a:ext cx="14180330" cy="7848302"/>
          </a:xfrm>
          <a:prstGeom prst="rect">
            <a:avLst/>
          </a:prstGeom>
          <a:noFill/>
        </p:spPr>
        <p:txBody>
          <a:bodyPr wrap="square" rtlCol="0">
            <a:spAutoFit/>
          </a:bodyPr>
          <a:lstStyle/>
          <a:p>
            <a:r>
              <a:rPr lang="en-US" sz="6600" b="1" dirty="0" smtClean="0">
                <a:solidFill>
                  <a:schemeClr val="bg1"/>
                </a:solidFill>
              </a:rPr>
              <a:t>4. Reinforcement Learning</a:t>
            </a:r>
          </a:p>
          <a:p>
            <a:r>
              <a:rPr lang="en-US" sz="2800" b="1" dirty="0" smtClean="0">
                <a:solidFill>
                  <a:schemeClr val="bg1"/>
                </a:solidFill>
              </a:rPr>
              <a:t>Reinforcement learning works on a feedback-based process, in which an AI agent (A software component) automatically explore its surrounding by hitting &amp; trail, taking action, learning from experiences, and improving its performance.</a:t>
            </a:r>
            <a:r>
              <a:rPr lang="en-US" sz="2800" dirty="0" smtClean="0">
                <a:solidFill>
                  <a:schemeClr val="bg1"/>
                </a:solidFill>
              </a:rPr>
              <a:t> </a:t>
            </a:r>
          </a:p>
          <a:p>
            <a:r>
              <a:rPr lang="en-US" sz="2800" dirty="0" smtClean="0">
                <a:solidFill>
                  <a:schemeClr val="bg1"/>
                </a:solidFill>
              </a:rPr>
              <a:t>Advantages and </a:t>
            </a:r>
            <a:r>
              <a:rPr lang="en-US" sz="2800" dirty="0" err="1" smtClean="0">
                <a:solidFill>
                  <a:schemeClr val="bg1"/>
                </a:solidFill>
              </a:rPr>
              <a:t>Disadvantsges</a:t>
            </a:r>
            <a:r>
              <a:rPr lang="en-US" sz="2800" dirty="0" smtClean="0">
                <a:solidFill>
                  <a:schemeClr val="bg1"/>
                </a:solidFill>
              </a:rPr>
              <a:t> are :</a:t>
            </a:r>
          </a:p>
          <a:p>
            <a:r>
              <a:rPr lang="en-US" sz="2800" b="1" dirty="0" smtClean="0">
                <a:solidFill>
                  <a:schemeClr val="bg1"/>
                </a:solidFill>
              </a:rPr>
              <a:t>Advantages</a:t>
            </a:r>
            <a:endParaRPr lang="en-US" sz="2800" dirty="0" smtClean="0">
              <a:solidFill>
                <a:schemeClr val="bg1"/>
              </a:solidFill>
            </a:endParaRPr>
          </a:p>
          <a:p>
            <a:r>
              <a:rPr lang="en-US" sz="2800" dirty="0" smtClean="0">
                <a:solidFill>
                  <a:schemeClr val="bg1"/>
                </a:solidFill>
              </a:rPr>
              <a:t>It helps in solving complex real-world problems which are difficult to be solved by general techniques.</a:t>
            </a:r>
          </a:p>
          <a:p>
            <a:r>
              <a:rPr lang="en-US" sz="2800" dirty="0" smtClean="0">
                <a:solidFill>
                  <a:schemeClr val="bg1"/>
                </a:solidFill>
              </a:rPr>
              <a:t>The learning model of RL is similar to the learning of human beings; hence most accurate results can be found.</a:t>
            </a:r>
          </a:p>
          <a:p>
            <a:r>
              <a:rPr lang="en-US" sz="2800" dirty="0" smtClean="0">
                <a:solidFill>
                  <a:schemeClr val="bg1"/>
                </a:solidFill>
              </a:rPr>
              <a:t>Helps in achieving long term results.</a:t>
            </a:r>
          </a:p>
          <a:p>
            <a:r>
              <a:rPr lang="en-US" sz="2800" b="1" dirty="0" smtClean="0">
                <a:solidFill>
                  <a:schemeClr val="bg1"/>
                </a:solidFill>
              </a:rPr>
              <a:t>Disadvantage</a:t>
            </a:r>
            <a:endParaRPr lang="en-US" sz="2800" dirty="0" smtClean="0">
              <a:solidFill>
                <a:schemeClr val="bg1"/>
              </a:solidFill>
            </a:endParaRPr>
          </a:p>
          <a:p>
            <a:r>
              <a:rPr lang="en-US" sz="2800" dirty="0" smtClean="0">
                <a:solidFill>
                  <a:schemeClr val="bg1"/>
                </a:solidFill>
              </a:rPr>
              <a:t>RL algorithms are not preferred for simple problems.</a:t>
            </a:r>
          </a:p>
          <a:p>
            <a:r>
              <a:rPr lang="en-US" sz="2800" dirty="0" smtClean="0">
                <a:solidFill>
                  <a:schemeClr val="bg1"/>
                </a:solidFill>
              </a:rPr>
              <a:t>RL algorithms require huge data and computations.</a:t>
            </a:r>
          </a:p>
          <a:p>
            <a:r>
              <a:rPr lang="en-US" sz="2800" dirty="0" smtClean="0">
                <a:solidFill>
                  <a:schemeClr val="bg1"/>
                </a:solidFill>
              </a:rPr>
              <a:t>Too much reinforcement learning can lead to an overload of states which can weaken the results.</a:t>
            </a:r>
          </a:p>
          <a:p>
            <a:r>
              <a:rPr lang="en-US" sz="2800" dirty="0" smtClean="0">
                <a:solidFill>
                  <a:schemeClr val="bg1"/>
                </a:solidFill>
              </a:rPr>
              <a:t>The curse of dimensionality limits reinforcement learning for real physical systems.</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Ensemble Modeling: How to Improve Machine Learning – IIoT World"/>
          <p:cNvPicPr>
            <a:picLocks noChangeAspect="1" noChangeArrowheads="1"/>
          </p:cNvPicPr>
          <p:nvPr/>
        </p:nvPicPr>
        <p:blipFill>
          <a:blip r:embed="rId2"/>
          <a:srcRect/>
          <a:stretch>
            <a:fillRect/>
          </a:stretch>
        </p:blipFill>
        <p:spPr bwMode="auto">
          <a:xfrm>
            <a:off x="0" y="0"/>
            <a:ext cx="14630400" cy="8229601"/>
          </a:xfrm>
          <a:prstGeom prst="rect">
            <a:avLst/>
          </a:prstGeom>
          <a:noFill/>
        </p:spPr>
      </p:pic>
      <p:sp>
        <p:nvSpPr>
          <p:cNvPr id="28673" name="Rectangle 1"/>
          <p:cNvSpPr>
            <a:spLocks noChangeArrowheads="1"/>
          </p:cNvSpPr>
          <p:nvPr/>
        </p:nvSpPr>
        <p:spPr bwMode="auto">
          <a:xfrm>
            <a:off x="0" y="0"/>
            <a:ext cx="4613442" cy="1292662"/>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600" b="1" i="0" u="none" strike="noStrike" cap="none" normalizeH="0" baseline="0" dirty="0" smtClean="0">
                <a:ln>
                  <a:noFill/>
                </a:ln>
                <a:solidFill>
                  <a:schemeClr val="bg1"/>
                </a:solidFill>
                <a:effectLst/>
                <a:latin typeface="var(--ff-lato)"/>
                <a:cs typeface="Arial" pitchFamily="34" charset="0"/>
              </a:rPr>
              <a:t>Conclusion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bg1"/>
              </a:solidFill>
              <a:effectLst/>
              <a:latin typeface="Arial" pitchFamily="34" charset="0"/>
              <a:cs typeface="Arial" pitchFamily="34" charset="0"/>
            </a:endParaRPr>
          </a:p>
        </p:txBody>
      </p:sp>
      <p:sp>
        <p:nvSpPr>
          <p:cNvPr id="28675" name="Rectangle 3"/>
          <p:cNvSpPr>
            <a:spLocks noChangeArrowheads="1"/>
          </p:cNvSpPr>
          <p:nvPr/>
        </p:nvSpPr>
        <p:spPr bwMode="auto">
          <a:xfrm>
            <a:off x="-1" y="1034682"/>
            <a:ext cx="14460279" cy="618630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rgbClr val="000000"/>
              </a:solidFill>
              <a:effectLst/>
              <a:latin typeface="Verdana"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1"/>
                </a:solidFill>
                <a:effectLst/>
                <a:latin typeface="Verdana" pitchFamily="34" charset="0"/>
                <a:cs typeface="Arial" pitchFamily="34" charset="0"/>
              </a:rPr>
              <a:t>This tutorial has introduced you to Machine Learning. Now, you know that Machine Learning is a technique of training machines to perform the activities a human brain can do, albeit bit faster and better than an average human-being. Today we have seen that the machines can beat human champions in games such as Chess, </a:t>
            </a:r>
            <a:r>
              <a:rPr kumimoji="0" lang="en-US" sz="2800" b="0" i="0" u="none" strike="noStrike" cap="none" normalizeH="0" baseline="0" dirty="0" err="1" smtClean="0">
                <a:ln>
                  <a:noFill/>
                </a:ln>
                <a:solidFill>
                  <a:schemeClr val="bg1"/>
                </a:solidFill>
                <a:effectLst/>
                <a:latin typeface="Verdana" pitchFamily="34" charset="0"/>
                <a:cs typeface="Arial" pitchFamily="34" charset="0"/>
              </a:rPr>
              <a:t>AlphaGO</a:t>
            </a:r>
            <a:r>
              <a:rPr kumimoji="0" lang="en-US" sz="2800" b="0" i="0" u="none" strike="noStrike" cap="none" normalizeH="0" baseline="0" dirty="0" smtClean="0">
                <a:ln>
                  <a:noFill/>
                </a:ln>
                <a:solidFill>
                  <a:schemeClr val="bg1"/>
                </a:solidFill>
                <a:effectLst/>
                <a:latin typeface="Verdana" pitchFamily="34" charset="0"/>
                <a:cs typeface="Arial" pitchFamily="34" charset="0"/>
              </a:rPr>
              <a:t>, which are considered very complex. You have seen that machines can be trained to perform human activities in several areas and can aid humans in living better lives.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bg1"/>
              </a:solidFill>
              <a:effectLst/>
              <a:latin typeface="Verdana" pitchFamily="34" charset="0"/>
              <a:cs typeface="Arial" pitchFamily="34" charset="0"/>
            </a:endParaRPr>
          </a:p>
          <a:p>
            <a:pPr lvl="0" fontAlgn="base">
              <a:spcBef>
                <a:spcPct val="0"/>
              </a:spcBef>
              <a:spcAft>
                <a:spcPct val="0"/>
              </a:spcAft>
            </a:pPr>
            <a:r>
              <a:rPr lang="en-US" sz="3600" dirty="0" smtClean="0">
                <a:solidFill>
                  <a:schemeClr val="bg1"/>
                </a:solidFill>
              </a:rPr>
              <a:t>Machine Learning can be a Supervised or Unsupervised. If you have lesser amount of data and clearly </a:t>
            </a:r>
            <a:r>
              <a:rPr lang="en-US" sz="3600" dirty="0" err="1" smtClean="0">
                <a:solidFill>
                  <a:schemeClr val="bg1"/>
                </a:solidFill>
              </a:rPr>
              <a:t>labelled</a:t>
            </a:r>
            <a:r>
              <a:rPr lang="en-US" sz="3600" dirty="0" smtClean="0">
                <a:solidFill>
                  <a:schemeClr val="bg1"/>
                </a:solidFill>
              </a:rPr>
              <a:t> data for training, opt for Supervised Learning. Unsupervised Learning would generally give better performance and results for large data sets.</a:t>
            </a:r>
            <a:endParaRPr kumimoji="0" lang="en-US" sz="3600" b="0" i="0" u="none" strike="noStrike" cap="none" normalizeH="0" baseline="0" dirty="0" smtClean="0">
              <a:ln>
                <a:noFill/>
              </a:ln>
              <a:solidFill>
                <a:schemeClr val="bg1"/>
              </a:solidFill>
              <a:effectLst/>
              <a:latin typeface="Arial" pitchFamily="34" charset="0"/>
              <a:cs typeface="Arial" pitchFamily="34" charset="0"/>
            </a:endParaRPr>
          </a:p>
        </p:txBody>
      </p:sp>
      <p:sp>
        <p:nvSpPr>
          <p:cNvPr id="2050" name="AutoShape 2" descr="Engineering Engineering Minimalist HD Wallpaper Pxfue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Engineering Engineering Minimalist HD Wallpaper Pxfue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remium Vector | Machine learning ml technology concept blue vertical  outline banner with dark background"/>
          <p:cNvPicPr>
            <a:picLocks noChangeAspect="1" noChangeArrowheads="1"/>
          </p:cNvPicPr>
          <p:nvPr/>
        </p:nvPicPr>
        <p:blipFill>
          <a:blip r:embed="rId2"/>
          <a:srcRect/>
          <a:stretch>
            <a:fillRect/>
          </a:stretch>
        </p:blipFill>
        <p:spPr bwMode="auto">
          <a:xfrm>
            <a:off x="0" y="-419100"/>
            <a:ext cx="14630400" cy="8648700"/>
          </a:xfrm>
          <a:prstGeom prst="rect">
            <a:avLst/>
          </a:prstGeom>
          <a:noFill/>
        </p:spPr>
      </p:pic>
      <p:sp>
        <p:nvSpPr>
          <p:cNvPr id="2" name="TextBox 1"/>
          <p:cNvSpPr txBox="1"/>
          <p:nvPr/>
        </p:nvSpPr>
        <p:spPr>
          <a:xfrm>
            <a:off x="3950304" y="4540103"/>
            <a:ext cx="5821017" cy="1569660"/>
          </a:xfrm>
          <a:prstGeom prst="rect">
            <a:avLst/>
          </a:prstGeom>
          <a:noFill/>
        </p:spPr>
        <p:txBody>
          <a:bodyPr wrap="none" rtlCol="0">
            <a:spAutoFit/>
          </a:bodyPr>
          <a:lstStyle/>
          <a:p>
            <a:r>
              <a:rPr lang="en-US" sz="9600" b="1" dirty="0" smtClean="0">
                <a:solidFill>
                  <a:schemeClr val="bg1"/>
                </a:solidFill>
              </a:rPr>
              <a:t>Thank YOU</a:t>
            </a:r>
            <a:endParaRPr lang="en-US" sz="9600" b="1" dirty="0">
              <a:solidFill>
                <a:schemeClr val="bg1"/>
              </a:solidFill>
            </a:endParaRPr>
          </a:p>
        </p:txBody>
      </p:sp>
      <p:sp>
        <p:nvSpPr>
          <p:cNvPr id="1026" name="AutoShape 2" descr="100+ Artificial Intelligence Pictures | Download Free Images on Unsplas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100+ Artificial Intelligence Pictures | Download Free Images on Unsplas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descr="Premium Photo | 3d rendering artificial intelligence robot or cyborg  isolated on black background"/>
          <p:cNvPicPr>
            <a:picLocks noChangeAspect="1" noChangeArrowheads="1"/>
          </p:cNvPicPr>
          <p:nvPr/>
        </p:nvPicPr>
        <p:blipFill>
          <a:blip r:embed="rId2"/>
          <a:srcRect/>
          <a:stretch>
            <a:fillRect/>
          </a:stretch>
        </p:blipFill>
        <p:spPr bwMode="auto">
          <a:xfrm>
            <a:off x="0" y="-1"/>
            <a:ext cx="14630400" cy="8229601"/>
          </a:xfrm>
          <a:prstGeom prst="rect">
            <a:avLst/>
          </a:prstGeom>
          <a:noFill/>
        </p:spPr>
      </p:pic>
      <p:sp>
        <p:nvSpPr>
          <p:cNvPr id="2" name="TextBox 1"/>
          <p:cNvSpPr txBox="1"/>
          <p:nvPr/>
        </p:nvSpPr>
        <p:spPr>
          <a:xfrm>
            <a:off x="306517" y="937368"/>
            <a:ext cx="9496702" cy="1107996"/>
          </a:xfrm>
          <a:prstGeom prst="rect">
            <a:avLst/>
          </a:prstGeom>
          <a:noFill/>
        </p:spPr>
        <p:txBody>
          <a:bodyPr wrap="none" rtlCol="0">
            <a:spAutoFit/>
          </a:bodyPr>
          <a:lstStyle/>
          <a:p>
            <a:r>
              <a:rPr lang="en-US" sz="6600" b="1" dirty="0" smtClean="0">
                <a:solidFill>
                  <a:schemeClr val="bg1"/>
                </a:solidFill>
              </a:rPr>
              <a:t>What is machine learning?</a:t>
            </a:r>
            <a:endParaRPr lang="en-US" sz="6600" b="1" dirty="0">
              <a:solidFill>
                <a:schemeClr val="bg1"/>
              </a:solidFill>
            </a:endParaRPr>
          </a:p>
        </p:txBody>
      </p:sp>
      <p:sp>
        <p:nvSpPr>
          <p:cNvPr id="3" name="TextBox 2"/>
          <p:cNvSpPr txBox="1"/>
          <p:nvPr/>
        </p:nvSpPr>
        <p:spPr>
          <a:xfrm>
            <a:off x="-1" y="2558257"/>
            <a:ext cx="13662837" cy="5262979"/>
          </a:xfrm>
          <a:prstGeom prst="rect">
            <a:avLst/>
          </a:prstGeom>
          <a:noFill/>
        </p:spPr>
        <p:txBody>
          <a:bodyPr wrap="square" rtlCol="0">
            <a:spAutoFit/>
          </a:bodyPr>
          <a:lstStyle/>
          <a:p>
            <a:pPr>
              <a:buFont typeface="Arial" pitchFamily="34" charset="0"/>
              <a:buChar char="•"/>
            </a:pPr>
            <a:r>
              <a:rPr lang="en-US" sz="2800" dirty="0" smtClean="0"/>
              <a:t> </a:t>
            </a:r>
            <a:r>
              <a:rPr lang="en-US" sz="2800" dirty="0" smtClean="0">
                <a:solidFill>
                  <a:schemeClr val="bg1"/>
                </a:solidFill>
              </a:rPr>
              <a:t>Machine learning is a branch of artificial intelligence  and computer science which focuses on the use of data and algorithms to imitate the way that humans learn, gradually improving its accuracy.</a:t>
            </a:r>
          </a:p>
          <a:p>
            <a:endParaRPr lang="en-US" sz="2800" dirty="0" smtClean="0">
              <a:solidFill>
                <a:schemeClr val="bg1"/>
              </a:solidFill>
            </a:endParaRPr>
          </a:p>
          <a:p>
            <a:endParaRPr lang="en-US" sz="2800" dirty="0" smtClean="0">
              <a:solidFill>
                <a:schemeClr val="bg1"/>
              </a:solidFill>
            </a:endParaRPr>
          </a:p>
          <a:p>
            <a:pPr>
              <a:buFont typeface="Arial" pitchFamily="34" charset="0"/>
              <a:buChar char="•"/>
            </a:pPr>
            <a:r>
              <a:rPr lang="en-US" sz="2800" dirty="0" smtClean="0">
                <a:solidFill>
                  <a:schemeClr val="bg1"/>
                </a:solidFill>
              </a:rPr>
              <a:t> Machine learning is an important component of the growing field of data science. Through the use of statistical methods, algorithms are trained to make classifications or predictions, and to uncover key insights in data mining projects. These insights subsequently drive decision making within applications and businesses, ideally impacting key growth metrics. As big data continues to expand and grow, the market demand for data scientists will increase.</a:t>
            </a:r>
          </a:p>
          <a:p>
            <a:endParaRPr lang="en-US" sz="2800" dirty="0" smtClean="0"/>
          </a:p>
          <a:p>
            <a:endParaRPr lang="en-US"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descr="101,635 Machine Learning Background Images, Stock Photos, 3D objects, &amp;  Vectors | Shutterstock"/>
          <p:cNvPicPr>
            <a:picLocks noChangeAspect="1" noChangeArrowheads="1"/>
          </p:cNvPicPr>
          <p:nvPr/>
        </p:nvPicPr>
        <p:blipFill>
          <a:blip r:embed="rId2"/>
          <a:srcRect/>
          <a:stretch>
            <a:fillRect/>
          </a:stretch>
        </p:blipFill>
        <p:spPr bwMode="auto">
          <a:xfrm>
            <a:off x="0" y="0"/>
            <a:ext cx="14630399" cy="8878186"/>
          </a:xfrm>
          <a:prstGeom prst="rect">
            <a:avLst/>
          </a:prstGeom>
          <a:noFill/>
        </p:spPr>
      </p:pic>
      <p:sp>
        <p:nvSpPr>
          <p:cNvPr id="2" name="TextBox 1"/>
          <p:cNvSpPr txBox="1"/>
          <p:nvPr/>
        </p:nvSpPr>
        <p:spPr>
          <a:xfrm>
            <a:off x="0" y="597300"/>
            <a:ext cx="11056938" cy="1107996"/>
          </a:xfrm>
          <a:prstGeom prst="rect">
            <a:avLst/>
          </a:prstGeom>
          <a:noFill/>
        </p:spPr>
        <p:txBody>
          <a:bodyPr wrap="none" rtlCol="0">
            <a:spAutoFit/>
          </a:bodyPr>
          <a:lstStyle/>
          <a:p>
            <a:r>
              <a:rPr lang="en-US" sz="6600" b="1" dirty="0" smtClean="0">
                <a:solidFill>
                  <a:schemeClr val="bg1"/>
                </a:solidFill>
              </a:rPr>
              <a:t>Evolution of Machine Learning </a:t>
            </a:r>
            <a:endParaRPr lang="en-US" sz="6600" b="1" dirty="0">
              <a:solidFill>
                <a:schemeClr val="bg1"/>
              </a:solidFill>
            </a:endParaRPr>
          </a:p>
        </p:txBody>
      </p:sp>
      <p:sp>
        <p:nvSpPr>
          <p:cNvPr id="3" name="TextBox 2"/>
          <p:cNvSpPr txBox="1"/>
          <p:nvPr/>
        </p:nvSpPr>
        <p:spPr>
          <a:xfrm>
            <a:off x="0" y="1918475"/>
            <a:ext cx="14290158" cy="6555641"/>
          </a:xfrm>
          <a:prstGeom prst="rect">
            <a:avLst/>
          </a:prstGeom>
          <a:noFill/>
        </p:spPr>
        <p:txBody>
          <a:bodyPr wrap="square" rtlCol="0">
            <a:spAutoFit/>
          </a:bodyPr>
          <a:lstStyle/>
          <a:p>
            <a:r>
              <a:rPr lang="en-US" sz="2800" dirty="0" smtClean="0">
                <a:solidFill>
                  <a:schemeClr val="bg1"/>
                </a:solidFill>
              </a:rPr>
              <a:t>Machine learning (ML) is an important tool for the goal of leveraging technologies around artificial intelligence. Because of its learning and decision-making abilities, machine learning is often referred to as AI, though, in reality, it is a subdivision of AI. Until the late 1970s, it was a part of AI’s evolution. Then, it branched off to evolve on its own. Machine learning has become a very important response tool for cloud computing and e-commerce, and is being used in a variety of cutting-edge technologies. Below is a brief history of machine learning and its role in data management.</a:t>
            </a:r>
          </a:p>
          <a:p>
            <a:endParaRPr lang="en-US" sz="2800" dirty="0" smtClean="0">
              <a:solidFill>
                <a:schemeClr val="bg1"/>
              </a:solidFill>
            </a:endParaRPr>
          </a:p>
          <a:p>
            <a:r>
              <a:rPr lang="en-US" sz="2800" dirty="0" smtClean="0">
                <a:solidFill>
                  <a:schemeClr val="bg1"/>
                </a:solidFill>
              </a:rPr>
              <a:t>Machine learning is a necessary aspect of modern business and research for many organizations today. It uses algorithms and neural network models to assist computer systems in progressively improving their performance. Machine learning algorithms automatically build a mathematical model using sample data – also known as “training data” – to make decisions without being specifically programmed to make those decisions.</a:t>
            </a:r>
          </a:p>
          <a:p>
            <a:endParaRPr lang="en-US" sz="2800" dirty="0" smtClean="0"/>
          </a:p>
          <a:p>
            <a:endParaRPr lang="en-US" sz="2800" dirty="0"/>
          </a:p>
        </p:txBody>
      </p:sp>
      <p:sp>
        <p:nvSpPr>
          <p:cNvPr id="10242" name="AutoShape 2" descr="101,635 Machine Learning Background Images, Stock Photos, 3D objects, &amp;  Vectors | Shutterstoc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44" name="AutoShape 4" descr="101,635 Machine Learning Background Images, Stock Photos, 3D objects, &amp;  Vectors | Shutterstoc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4" name="Picture 8" descr="Artificial Intelligence Wallpapers - 4k, HD Artificial Intelligence  Backgrounds on WallpaperBat"/>
          <p:cNvPicPr>
            <a:picLocks noChangeAspect="1" noChangeArrowheads="1"/>
          </p:cNvPicPr>
          <p:nvPr/>
        </p:nvPicPr>
        <p:blipFill>
          <a:blip r:embed="rId2"/>
          <a:srcRect/>
          <a:stretch>
            <a:fillRect/>
          </a:stretch>
        </p:blipFill>
        <p:spPr bwMode="auto">
          <a:xfrm>
            <a:off x="-1446057" y="160338"/>
            <a:ext cx="18288000" cy="8229600"/>
          </a:xfrm>
          <a:prstGeom prst="rect">
            <a:avLst/>
          </a:prstGeom>
          <a:noFill/>
        </p:spPr>
      </p:pic>
      <p:sp>
        <p:nvSpPr>
          <p:cNvPr id="2" name="TextBox 1"/>
          <p:cNvSpPr txBox="1"/>
          <p:nvPr/>
        </p:nvSpPr>
        <p:spPr>
          <a:xfrm>
            <a:off x="50992" y="623132"/>
            <a:ext cx="10626820" cy="1384995"/>
          </a:xfrm>
          <a:prstGeom prst="rect">
            <a:avLst/>
          </a:prstGeom>
          <a:noFill/>
        </p:spPr>
        <p:txBody>
          <a:bodyPr wrap="none" rtlCol="0">
            <a:spAutoFit/>
          </a:bodyPr>
          <a:lstStyle/>
          <a:p>
            <a:r>
              <a:rPr lang="en-US" sz="6600" b="1" dirty="0" smtClean="0">
                <a:solidFill>
                  <a:schemeClr val="bg1"/>
                </a:solidFill>
              </a:rPr>
              <a:t>Benefits of Machine Learning</a:t>
            </a:r>
            <a:r>
              <a:rPr lang="en-US" sz="6600" b="1" dirty="0" smtClean="0"/>
              <a:t> </a:t>
            </a:r>
          </a:p>
          <a:p>
            <a:endParaRPr lang="en-US" dirty="0"/>
          </a:p>
        </p:txBody>
      </p:sp>
      <p:sp>
        <p:nvSpPr>
          <p:cNvPr id="3" name="TextBox 2"/>
          <p:cNvSpPr txBox="1"/>
          <p:nvPr/>
        </p:nvSpPr>
        <p:spPr>
          <a:xfrm>
            <a:off x="50992" y="1626780"/>
            <a:ext cx="14832418" cy="6555641"/>
          </a:xfrm>
          <a:prstGeom prst="rect">
            <a:avLst/>
          </a:prstGeom>
          <a:noFill/>
        </p:spPr>
        <p:txBody>
          <a:bodyPr wrap="square" rtlCol="0">
            <a:spAutoFit/>
          </a:bodyPr>
          <a:lstStyle/>
          <a:p>
            <a:r>
              <a:rPr lang="en-US" sz="2800" dirty="0" smtClean="0">
                <a:solidFill>
                  <a:schemeClr val="bg1"/>
                </a:solidFill>
              </a:rPr>
              <a:t>Machine learning is a powerful technology that can help you find patterns and relationships within your data.</a:t>
            </a:r>
          </a:p>
          <a:p>
            <a:endParaRPr lang="en-US" sz="2800" dirty="0" smtClean="0">
              <a:solidFill>
                <a:schemeClr val="bg1"/>
              </a:solidFill>
            </a:endParaRPr>
          </a:p>
          <a:p>
            <a:pPr>
              <a:buFont typeface="Arial" pitchFamily="34" charset="0"/>
              <a:buChar char="•"/>
            </a:pPr>
            <a:r>
              <a:rPr lang="en-US" sz="2800" dirty="0" smtClean="0">
                <a:solidFill>
                  <a:schemeClr val="bg1"/>
                </a:solidFill>
              </a:rPr>
              <a:t> </a:t>
            </a:r>
            <a:r>
              <a:rPr lang="en-US" sz="2800" b="1" dirty="0" smtClean="0">
                <a:solidFill>
                  <a:schemeClr val="bg1"/>
                </a:solidFill>
              </a:rPr>
              <a:t>Find trends and patterns </a:t>
            </a:r>
            <a:r>
              <a:rPr lang="en-US" sz="2800" dirty="0" smtClean="0">
                <a:solidFill>
                  <a:schemeClr val="bg1"/>
                </a:solidFill>
              </a:rPr>
              <a:t>- Machine learning discovers hidden information in your data. You might already be aware of important patterns as a result of working with your data over time. Machine learning can confirm or qualify such empirical observations in addition to finding new patterns that are not immediately distinguishable through simple observation. </a:t>
            </a:r>
          </a:p>
          <a:p>
            <a:pPr>
              <a:buFont typeface="Arial" pitchFamily="34" charset="0"/>
              <a:buChar char="•"/>
            </a:pPr>
            <a:endParaRPr lang="en-US" sz="2800" dirty="0" smtClean="0">
              <a:solidFill>
                <a:schemeClr val="bg1"/>
              </a:solidFill>
            </a:endParaRPr>
          </a:p>
          <a:p>
            <a:pPr>
              <a:buFont typeface="Arial" pitchFamily="34" charset="0"/>
              <a:buChar char="•"/>
            </a:pPr>
            <a:r>
              <a:rPr lang="en-US" sz="2800" b="1" dirty="0" smtClean="0">
                <a:solidFill>
                  <a:schemeClr val="bg1"/>
                </a:solidFill>
              </a:rPr>
              <a:t>Make data driven decisions </a:t>
            </a:r>
            <a:r>
              <a:rPr lang="en-US" sz="2800" dirty="0" smtClean="0">
                <a:solidFill>
                  <a:schemeClr val="bg1"/>
                </a:solidFill>
              </a:rPr>
              <a:t>- Many companies have big data and extracting meaningful information from that data is important in making data driven business decisions. By leveraging machine learning algorithms, organizations are able to transform data into knowledge and actionable intelligence.</a:t>
            </a:r>
          </a:p>
          <a:p>
            <a:r>
              <a:rPr lang="en-US" sz="2800" dirty="0" smtClean="0">
                <a:solidFill>
                  <a:schemeClr val="bg1"/>
                </a:solidFill>
              </a:rPr>
              <a:t> </a:t>
            </a:r>
          </a:p>
          <a:p>
            <a:pPr>
              <a:buFont typeface="Arial" pitchFamily="34" charset="0"/>
              <a:buChar char="•"/>
            </a:pPr>
            <a:r>
              <a:rPr lang="en-US" sz="2800" dirty="0" smtClean="0">
                <a:solidFill>
                  <a:schemeClr val="bg1"/>
                </a:solidFill>
              </a:rPr>
              <a:t>Recommend products - Machine learning results can also be used to influence customer decisions by promoting or recommending relevant and useful products based on behavior patterns of customers online or their response to a marketing campaign.</a:t>
            </a:r>
            <a:endParaRPr lang="en-US" sz="2800" dirty="0">
              <a:solidFill>
                <a:schemeClr val="bg1"/>
              </a:solidFill>
            </a:endParaRPr>
          </a:p>
        </p:txBody>
      </p:sp>
      <p:sp>
        <p:nvSpPr>
          <p:cNvPr id="9218" name="AutoShape 2" descr="500+ Machine Learning Pictures | Download Free Images on Unsplas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220" name="AutoShape 4" descr="500+ Machine Learning Pictures | Download Free Images on Unsplas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222" name="AutoShape 6" descr="500+ Machine Learning Pictures | Download Free Images on Unsplas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ost Essential Skills Needed to Become a Machine Learning HD wallpaper |  Pxfuel"/>
          <p:cNvPicPr>
            <a:picLocks noChangeAspect="1" noChangeArrowheads="1"/>
          </p:cNvPicPr>
          <p:nvPr/>
        </p:nvPicPr>
        <p:blipFill>
          <a:blip r:embed="rId2"/>
          <a:srcRect/>
          <a:stretch>
            <a:fillRect/>
          </a:stretch>
        </p:blipFill>
        <p:spPr bwMode="auto">
          <a:xfrm>
            <a:off x="0" y="-19675"/>
            <a:ext cx="14630400" cy="8249275"/>
          </a:xfrm>
          <a:prstGeom prst="rect">
            <a:avLst/>
          </a:prstGeom>
          <a:noFill/>
        </p:spPr>
      </p:pic>
      <p:sp>
        <p:nvSpPr>
          <p:cNvPr id="2" name="TextBox 1"/>
          <p:cNvSpPr txBox="1"/>
          <p:nvPr/>
        </p:nvSpPr>
        <p:spPr>
          <a:xfrm>
            <a:off x="0" y="520995"/>
            <a:ext cx="14173200" cy="7417415"/>
          </a:xfrm>
          <a:prstGeom prst="rect">
            <a:avLst/>
          </a:prstGeom>
          <a:noFill/>
        </p:spPr>
        <p:txBody>
          <a:bodyPr wrap="square" rtlCol="0">
            <a:spAutoFit/>
          </a:bodyPr>
          <a:lstStyle/>
          <a:p>
            <a:pPr>
              <a:buFont typeface="Arial" pitchFamily="34" charset="0"/>
              <a:buChar char="•"/>
            </a:pPr>
            <a:r>
              <a:rPr lang="en-US" sz="2800" b="1" dirty="0" smtClean="0"/>
              <a:t> </a:t>
            </a:r>
            <a:r>
              <a:rPr lang="en-US" sz="2800" b="1" dirty="0" smtClean="0">
                <a:solidFill>
                  <a:schemeClr val="bg1"/>
                </a:solidFill>
              </a:rPr>
              <a:t>Detect fraud, anomalies, and security risks </a:t>
            </a:r>
            <a:r>
              <a:rPr lang="en-US" sz="2800" dirty="0" smtClean="0">
                <a:solidFill>
                  <a:schemeClr val="bg1"/>
                </a:solidFill>
              </a:rPr>
              <a:t>- The Financial Services sector has benefited from machine learning algorithms and techniques by discovering unusual patterns or fraud and responding to new fraud behaviors much more quickly. Today companies and governments are conducting business and sharing information online. In such cases, network security is a concern. Machine learning can help in detecting anomalous behavior and automatically take corrective actions.</a:t>
            </a:r>
          </a:p>
          <a:p>
            <a:pPr>
              <a:buFont typeface="Arial" pitchFamily="34" charset="0"/>
              <a:buChar char="•"/>
            </a:pPr>
            <a:endParaRPr lang="en-US" sz="2800" dirty="0" smtClean="0">
              <a:solidFill>
                <a:schemeClr val="bg1"/>
              </a:solidFill>
            </a:endParaRPr>
          </a:p>
          <a:p>
            <a:pPr>
              <a:buFont typeface="Arial" pitchFamily="34" charset="0"/>
              <a:buChar char="•"/>
            </a:pPr>
            <a:r>
              <a:rPr lang="en-US" sz="2800" dirty="0" smtClean="0">
                <a:solidFill>
                  <a:schemeClr val="bg1"/>
                </a:solidFill>
              </a:rPr>
              <a:t> </a:t>
            </a:r>
            <a:r>
              <a:rPr lang="en-US" sz="2800" b="1" dirty="0" smtClean="0">
                <a:solidFill>
                  <a:schemeClr val="bg1"/>
                </a:solidFill>
              </a:rPr>
              <a:t>Retail analysis </a:t>
            </a:r>
            <a:r>
              <a:rPr lang="en-US" sz="2800" dirty="0" smtClean="0">
                <a:solidFill>
                  <a:schemeClr val="bg1"/>
                </a:solidFill>
              </a:rPr>
              <a:t>- Machine learning helps to analyze customer purchase patterns to provide promotional offers for target customers. This service ensures superior customer experience and improves customer loyalty.</a:t>
            </a:r>
          </a:p>
          <a:p>
            <a:pPr>
              <a:buFont typeface="Arial" pitchFamily="34" charset="0"/>
              <a:buChar char="•"/>
            </a:pPr>
            <a:endParaRPr lang="en-US" sz="2800" dirty="0" smtClean="0">
              <a:solidFill>
                <a:schemeClr val="bg1"/>
              </a:solidFill>
            </a:endParaRPr>
          </a:p>
          <a:p>
            <a:pPr>
              <a:buFont typeface="Arial" pitchFamily="34" charset="0"/>
              <a:buChar char="•"/>
            </a:pPr>
            <a:r>
              <a:rPr lang="en-US" sz="2800" dirty="0" smtClean="0">
                <a:solidFill>
                  <a:schemeClr val="bg1"/>
                </a:solidFill>
              </a:rPr>
              <a:t> </a:t>
            </a:r>
            <a:r>
              <a:rPr lang="en-US" sz="2800" b="1" dirty="0" smtClean="0">
                <a:solidFill>
                  <a:schemeClr val="bg1"/>
                </a:solidFill>
              </a:rPr>
              <a:t>Healthcare</a:t>
            </a:r>
            <a:r>
              <a:rPr lang="en-US" sz="2800" dirty="0" smtClean="0">
                <a:solidFill>
                  <a:schemeClr val="bg1"/>
                </a:solidFill>
              </a:rPr>
              <a:t> - Machine learning in medical use is becoming common, helping patients and doctors. Advanced machine learning techniques are used in radiology to make an intelligent decision by reviewing images such as radiographs, CT, MRI, PET images, and radiology reports. It is reported that machine learning-based automatic detection and diagnosis are at par or better than the diagnosis of an actual radiologist. Some of the machine learning applications are trained to detect breast cancer.</a:t>
            </a:r>
            <a:endParaRPr lang="en-US" sz="28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achine Learning Wallpaper: Over 4,828 Royalty-Free Licensable Stock  Illustrations &amp; Drawings | Shutterstock"/>
          <p:cNvPicPr>
            <a:picLocks noChangeAspect="1" noChangeArrowheads="1"/>
          </p:cNvPicPr>
          <p:nvPr/>
        </p:nvPicPr>
        <p:blipFill>
          <a:blip r:embed="rId2"/>
          <a:srcRect/>
          <a:stretch>
            <a:fillRect/>
          </a:stretch>
        </p:blipFill>
        <p:spPr bwMode="auto">
          <a:xfrm>
            <a:off x="0" y="0"/>
            <a:ext cx="14630400" cy="8850086"/>
          </a:xfrm>
          <a:prstGeom prst="rect">
            <a:avLst/>
          </a:prstGeom>
          <a:noFill/>
        </p:spPr>
      </p:pic>
      <p:sp>
        <p:nvSpPr>
          <p:cNvPr id="2" name="TextBox 1"/>
          <p:cNvSpPr txBox="1"/>
          <p:nvPr/>
        </p:nvSpPr>
        <p:spPr>
          <a:xfrm>
            <a:off x="0" y="361507"/>
            <a:ext cx="9564606" cy="1384995"/>
          </a:xfrm>
          <a:prstGeom prst="rect">
            <a:avLst/>
          </a:prstGeom>
          <a:noFill/>
        </p:spPr>
        <p:txBody>
          <a:bodyPr wrap="none" rtlCol="0">
            <a:spAutoFit/>
          </a:bodyPr>
          <a:lstStyle/>
          <a:p>
            <a:r>
              <a:rPr lang="en-US" sz="6600" b="1" dirty="0" smtClean="0">
                <a:solidFill>
                  <a:schemeClr val="bg1"/>
                </a:solidFill>
              </a:rPr>
              <a:t>Types of Machine Learning</a:t>
            </a:r>
          </a:p>
          <a:p>
            <a:endParaRPr lang="en-US" dirty="0">
              <a:solidFill>
                <a:schemeClr val="bg1"/>
              </a:solidFill>
            </a:endParaRPr>
          </a:p>
        </p:txBody>
      </p:sp>
      <p:sp>
        <p:nvSpPr>
          <p:cNvPr id="3" name="TextBox 2"/>
          <p:cNvSpPr txBox="1"/>
          <p:nvPr/>
        </p:nvSpPr>
        <p:spPr>
          <a:xfrm>
            <a:off x="0" y="2052083"/>
            <a:ext cx="14789888" cy="7109639"/>
          </a:xfrm>
          <a:prstGeom prst="rect">
            <a:avLst/>
          </a:prstGeom>
          <a:noFill/>
        </p:spPr>
        <p:txBody>
          <a:bodyPr wrap="square" rtlCol="0">
            <a:spAutoFit/>
          </a:bodyPr>
          <a:lstStyle/>
          <a:p>
            <a:r>
              <a:rPr lang="en-US" sz="2800" b="1" dirty="0" smtClean="0">
                <a:solidFill>
                  <a:schemeClr val="bg1"/>
                </a:solidFill>
              </a:rPr>
              <a:t>Machine learning is a subset of AI, which enables the machine to automatically learn from data, improve performance from past experiences, and make predictions</a:t>
            </a:r>
            <a:r>
              <a:rPr lang="en-US" sz="2800" dirty="0" smtClean="0">
                <a:solidFill>
                  <a:schemeClr val="bg1"/>
                </a:solidFill>
              </a:rPr>
              <a:t>. Machine learning contains a set of algorithms that work on a huge amount of data. Data is fed to these algorithms to train them, and on the basis of training, they build the model &amp; perform a specific task.</a:t>
            </a:r>
          </a:p>
          <a:p>
            <a:endParaRPr lang="en-US" sz="2800" dirty="0" smtClean="0">
              <a:solidFill>
                <a:schemeClr val="bg1"/>
              </a:solidFill>
            </a:endParaRPr>
          </a:p>
          <a:p>
            <a:r>
              <a:rPr lang="en-US" sz="2800" dirty="0" smtClean="0">
                <a:solidFill>
                  <a:schemeClr val="bg1"/>
                </a:solidFill>
              </a:rPr>
              <a:t>These ML algorithms help to solve different business problems like Regression, Classification, Forecasting, Clustering, and Associations, etc.</a:t>
            </a:r>
          </a:p>
          <a:p>
            <a:r>
              <a:rPr lang="en-US" sz="2800" dirty="0" smtClean="0">
                <a:solidFill>
                  <a:schemeClr val="bg1"/>
                </a:solidFill>
              </a:rPr>
              <a:t>Based on the methods and way of learning, machine learning is divided into mainly four types, which are:</a:t>
            </a:r>
          </a:p>
          <a:p>
            <a:pPr marL="514350" indent="-514350">
              <a:buFont typeface="+mj-lt"/>
              <a:buAutoNum type="arabicPeriod"/>
            </a:pPr>
            <a:r>
              <a:rPr lang="en-US" sz="2800" dirty="0" smtClean="0">
                <a:solidFill>
                  <a:schemeClr val="bg1"/>
                </a:solidFill>
              </a:rPr>
              <a:t>Supervised Machine Learning</a:t>
            </a:r>
          </a:p>
          <a:p>
            <a:pPr marL="514350" indent="-514350">
              <a:buFont typeface="+mj-lt"/>
              <a:buAutoNum type="arabicPeriod"/>
            </a:pPr>
            <a:r>
              <a:rPr lang="en-US" sz="2800" dirty="0" smtClean="0">
                <a:solidFill>
                  <a:schemeClr val="bg1"/>
                </a:solidFill>
              </a:rPr>
              <a:t>Unsupervised Machine Learning</a:t>
            </a:r>
          </a:p>
          <a:p>
            <a:pPr marL="514350" indent="-514350">
              <a:buFont typeface="+mj-lt"/>
              <a:buAutoNum type="arabicPeriod"/>
            </a:pPr>
            <a:r>
              <a:rPr lang="en-US" sz="2800" dirty="0" smtClean="0">
                <a:solidFill>
                  <a:schemeClr val="bg1"/>
                </a:solidFill>
              </a:rPr>
              <a:t>Semi-Supervised Machine Learning</a:t>
            </a:r>
          </a:p>
          <a:p>
            <a:pPr marL="514350" indent="-514350">
              <a:buFont typeface="+mj-lt"/>
              <a:buAutoNum type="arabicPeriod"/>
            </a:pPr>
            <a:r>
              <a:rPr lang="en-US" sz="2800" dirty="0" smtClean="0">
                <a:solidFill>
                  <a:schemeClr val="bg1"/>
                </a:solidFill>
              </a:rPr>
              <a:t>Reinforcement Learning</a:t>
            </a:r>
          </a:p>
          <a:p>
            <a:r>
              <a:rPr lang="en-US" sz="2800" dirty="0" smtClean="0">
                <a:solidFill>
                  <a:schemeClr val="bg1"/>
                </a:solidFill>
              </a:rPr>
              <a:t/>
            </a:r>
            <a:br>
              <a:rPr lang="en-US" sz="2800" dirty="0" smtClean="0">
                <a:solidFill>
                  <a:schemeClr val="bg1"/>
                </a:solidFill>
              </a:rPr>
            </a:br>
            <a:endParaRPr lang="en-US" sz="2800" dirty="0" smtClean="0">
              <a:solidFill>
                <a:schemeClr val="bg1"/>
              </a:solidFill>
            </a:endParaRPr>
          </a:p>
          <a:p>
            <a:r>
              <a:rPr lang="en-US" dirty="0" smtClean="0"/>
              <a:t/>
            </a:r>
            <a:br>
              <a:rPr lang="en-US" dirty="0" smtClean="0"/>
            </a:b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I Hardware Accelerators For Machine Learning And Deep Learning | How To  Choose One - MarkTechPost"/>
          <p:cNvPicPr>
            <a:picLocks noChangeAspect="1" noChangeArrowheads="1"/>
          </p:cNvPicPr>
          <p:nvPr/>
        </p:nvPicPr>
        <p:blipFill>
          <a:blip r:embed="rId2"/>
          <a:srcRect/>
          <a:stretch>
            <a:fillRect/>
          </a:stretch>
        </p:blipFill>
        <p:spPr bwMode="auto">
          <a:xfrm>
            <a:off x="1" y="-6583363"/>
            <a:ext cx="18481638" cy="14812963"/>
          </a:xfrm>
          <a:prstGeom prst="rect">
            <a:avLst/>
          </a:prstGeom>
          <a:noFill/>
        </p:spPr>
      </p:pic>
      <p:sp>
        <p:nvSpPr>
          <p:cNvPr id="2" name="TextBox 1"/>
          <p:cNvSpPr txBox="1"/>
          <p:nvPr/>
        </p:nvSpPr>
        <p:spPr>
          <a:xfrm>
            <a:off x="0" y="297711"/>
            <a:ext cx="14407116" cy="8279190"/>
          </a:xfrm>
          <a:prstGeom prst="rect">
            <a:avLst/>
          </a:prstGeom>
          <a:noFill/>
        </p:spPr>
        <p:txBody>
          <a:bodyPr wrap="square" rtlCol="0">
            <a:spAutoFit/>
          </a:bodyPr>
          <a:lstStyle/>
          <a:p>
            <a:pPr marL="1143000" indent="-1143000">
              <a:buAutoNum type="arabicPeriod"/>
            </a:pPr>
            <a:r>
              <a:rPr lang="en-US" sz="6600" b="1" dirty="0" smtClean="0">
                <a:solidFill>
                  <a:schemeClr val="bg1"/>
                </a:solidFill>
              </a:rPr>
              <a:t>Supervised Machine Learning</a:t>
            </a:r>
          </a:p>
          <a:p>
            <a:endParaRPr lang="en-US" dirty="0" smtClean="0">
              <a:solidFill>
                <a:schemeClr val="bg1"/>
              </a:solidFill>
            </a:endParaRPr>
          </a:p>
          <a:p>
            <a:r>
              <a:rPr lang="en-US" sz="2800" dirty="0" smtClean="0">
                <a:solidFill>
                  <a:schemeClr val="bg1"/>
                </a:solidFill>
              </a:rPr>
              <a:t>As its name suggests, supervised  machine learning  is based on supervision. It means in the supervised learning technique, we train the machines using the "</a:t>
            </a:r>
            <a:r>
              <a:rPr lang="en-US" sz="2800" dirty="0" err="1" smtClean="0">
                <a:solidFill>
                  <a:schemeClr val="bg1"/>
                </a:solidFill>
              </a:rPr>
              <a:t>labelled</a:t>
            </a:r>
            <a:r>
              <a:rPr lang="en-US" sz="2800" dirty="0" smtClean="0">
                <a:solidFill>
                  <a:schemeClr val="bg1"/>
                </a:solidFill>
              </a:rPr>
              <a:t>" dataset, and based on the training, the machine predicts the output. Here, the </a:t>
            </a:r>
            <a:r>
              <a:rPr lang="en-US" sz="2800" dirty="0" err="1" smtClean="0">
                <a:solidFill>
                  <a:schemeClr val="bg1"/>
                </a:solidFill>
              </a:rPr>
              <a:t>labelled</a:t>
            </a:r>
            <a:r>
              <a:rPr lang="en-US" sz="2800" dirty="0" smtClean="0">
                <a:solidFill>
                  <a:schemeClr val="bg1"/>
                </a:solidFill>
              </a:rPr>
              <a:t> data specifies that some of the inputs are already mapped to the output. </a:t>
            </a:r>
          </a:p>
          <a:p>
            <a:r>
              <a:rPr lang="en-US" sz="2800" dirty="0" smtClean="0">
                <a:solidFill>
                  <a:schemeClr val="bg1"/>
                </a:solidFill>
              </a:rPr>
              <a:t>Advantages and Disadvantages of Supervised Learning are : </a:t>
            </a:r>
          </a:p>
          <a:p>
            <a:endParaRPr lang="en-US" sz="2800" dirty="0" smtClean="0">
              <a:solidFill>
                <a:schemeClr val="bg1"/>
              </a:solidFill>
            </a:endParaRPr>
          </a:p>
          <a:p>
            <a:r>
              <a:rPr lang="en-US" sz="2800" b="1" dirty="0" smtClean="0">
                <a:solidFill>
                  <a:schemeClr val="bg1"/>
                </a:solidFill>
              </a:rPr>
              <a:t>Advantages:</a:t>
            </a:r>
            <a:endParaRPr lang="en-US" sz="2800" dirty="0" smtClean="0">
              <a:solidFill>
                <a:schemeClr val="bg1"/>
              </a:solidFill>
            </a:endParaRPr>
          </a:p>
          <a:p>
            <a:r>
              <a:rPr lang="en-US" sz="2800" dirty="0" smtClean="0">
                <a:solidFill>
                  <a:schemeClr val="bg1"/>
                </a:solidFill>
              </a:rPr>
              <a:t>Since supervised learning work with the </a:t>
            </a:r>
            <a:r>
              <a:rPr lang="en-US" sz="2800" dirty="0" err="1" smtClean="0">
                <a:solidFill>
                  <a:schemeClr val="bg1"/>
                </a:solidFill>
              </a:rPr>
              <a:t>labelled</a:t>
            </a:r>
            <a:r>
              <a:rPr lang="en-US" sz="2800" dirty="0" smtClean="0">
                <a:solidFill>
                  <a:schemeClr val="bg1"/>
                </a:solidFill>
              </a:rPr>
              <a:t> dataset so we can have an exact idea about the classes of objects.</a:t>
            </a:r>
          </a:p>
          <a:p>
            <a:r>
              <a:rPr lang="en-US" sz="2800" dirty="0" smtClean="0">
                <a:solidFill>
                  <a:schemeClr val="bg1"/>
                </a:solidFill>
              </a:rPr>
              <a:t>These algorithms are helpful in predicting the output on the basis of prior experience.</a:t>
            </a:r>
          </a:p>
          <a:p>
            <a:endParaRPr lang="en-US" sz="2800" dirty="0" smtClean="0">
              <a:solidFill>
                <a:schemeClr val="bg1"/>
              </a:solidFill>
            </a:endParaRPr>
          </a:p>
          <a:p>
            <a:r>
              <a:rPr lang="en-US" sz="2800" b="1" dirty="0" smtClean="0">
                <a:solidFill>
                  <a:schemeClr val="bg1"/>
                </a:solidFill>
              </a:rPr>
              <a:t>Disadvantages:</a:t>
            </a:r>
            <a:endParaRPr lang="en-US" sz="2800" dirty="0" smtClean="0">
              <a:solidFill>
                <a:schemeClr val="bg1"/>
              </a:solidFill>
            </a:endParaRPr>
          </a:p>
          <a:p>
            <a:r>
              <a:rPr lang="en-US" sz="2800" dirty="0" smtClean="0">
                <a:solidFill>
                  <a:schemeClr val="bg1"/>
                </a:solidFill>
              </a:rPr>
              <a:t>These algorithms are not able to solve complex tasks.</a:t>
            </a:r>
          </a:p>
          <a:p>
            <a:r>
              <a:rPr lang="en-US" sz="2800" dirty="0" smtClean="0">
                <a:solidFill>
                  <a:schemeClr val="bg1"/>
                </a:solidFill>
              </a:rPr>
              <a:t>It may predict the wrong output if the test data is different from the training data.</a:t>
            </a:r>
          </a:p>
          <a:p>
            <a:r>
              <a:rPr lang="en-US" sz="2800" dirty="0" smtClean="0">
                <a:solidFill>
                  <a:schemeClr val="bg1"/>
                </a:solidFill>
              </a:rPr>
              <a:t>It requires lots of computational time to train the algorithm.</a:t>
            </a:r>
          </a:p>
          <a:p>
            <a:endParaRPr lang="en-US" sz="2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achine Learning Background Images, HD Pictures and Wallpaper For Free  Download | Pngtree"/>
          <p:cNvPicPr>
            <a:picLocks noChangeAspect="1" noChangeArrowheads="1"/>
          </p:cNvPicPr>
          <p:nvPr/>
        </p:nvPicPr>
        <p:blipFill>
          <a:blip r:embed="rId2"/>
          <a:srcRect/>
          <a:stretch>
            <a:fillRect/>
          </a:stretch>
        </p:blipFill>
        <p:spPr bwMode="auto">
          <a:xfrm>
            <a:off x="-1" y="0"/>
            <a:ext cx="14630401" cy="8229600"/>
          </a:xfrm>
          <a:prstGeom prst="rect">
            <a:avLst/>
          </a:prstGeom>
          <a:noFill/>
        </p:spPr>
      </p:pic>
      <p:sp>
        <p:nvSpPr>
          <p:cNvPr id="2" name="Rectangle 1"/>
          <p:cNvSpPr/>
          <p:nvPr/>
        </p:nvSpPr>
        <p:spPr>
          <a:xfrm>
            <a:off x="148855" y="302498"/>
            <a:ext cx="14194466" cy="8863965"/>
          </a:xfrm>
          <a:prstGeom prst="rect">
            <a:avLst/>
          </a:prstGeom>
        </p:spPr>
        <p:txBody>
          <a:bodyPr wrap="square">
            <a:spAutoFit/>
          </a:bodyPr>
          <a:lstStyle/>
          <a:p>
            <a:r>
              <a:rPr lang="en-US" sz="6600" b="1" dirty="0" smtClean="0">
                <a:solidFill>
                  <a:schemeClr val="bg1"/>
                </a:solidFill>
              </a:rPr>
              <a:t>2. Unsupervised Machine Learning</a:t>
            </a:r>
            <a:endParaRPr lang="en-US" sz="2800" dirty="0" smtClean="0">
              <a:solidFill>
                <a:schemeClr val="bg1"/>
              </a:solidFill>
            </a:endParaRPr>
          </a:p>
          <a:p>
            <a:r>
              <a:rPr lang="en-US" sz="2800" dirty="0" smtClean="0">
                <a:solidFill>
                  <a:schemeClr val="bg1"/>
                </a:solidFill>
              </a:rPr>
              <a:t>Unsupervised learning is different from the Supervised learning technique; as its name suggests, there is no need for supervision. It means, in unsupervised machine learning, the machine is trained using the unlabeled dataset, and the machine predicts the output without any supervision.</a:t>
            </a:r>
          </a:p>
          <a:p>
            <a:endParaRPr lang="en-US" sz="2800" dirty="0" smtClean="0">
              <a:solidFill>
                <a:schemeClr val="bg1"/>
              </a:solidFill>
            </a:endParaRPr>
          </a:p>
          <a:p>
            <a:r>
              <a:rPr lang="en-US" sz="2800" dirty="0" smtClean="0">
                <a:solidFill>
                  <a:schemeClr val="bg1"/>
                </a:solidFill>
              </a:rPr>
              <a:t>Advantages and Disadvantages of Unsupervised Learning Algorithm are:</a:t>
            </a:r>
          </a:p>
          <a:p>
            <a:r>
              <a:rPr lang="en-US" sz="2800" b="1" dirty="0" smtClean="0">
                <a:solidFill>
                  <a:schemeClr val="bg1"/>
                </a:solidFill>
              </a:rPr>
              <a:t>Advantages:</a:t>
            </a:r>
            <a:endParaRPr lang="en-US" sz="2800" dirty="0" smtClean="0">
              <a:solidFill>
                <a:schemeClr val="bg1"/>
              </a:solidFill>
            </a:endParaRPr>
          </a:p>
          <a:p>
            <a:r>
              <a:rPr lang="en-US" sz="2800" dirty="0" smtClean="0">
                <a:solidFill>
                  <a:schemeClr val="bg1"/>
                </a:solidFill>
              </a:rPr>
              <a:t>These algorithms can be used for complicated tasks compared to the supervised ones because these algorithms work on the unlabeled dataset.</a:t>
            </a:r>
          </a:p>
          <a:p>
            <a:r>
              <a:rPr lang="en-US" sz="2800" dirty="0" smtClean="0">
                <a:solidFill>
                  <a:schemeClr val="bg1"/>
                </a:solidFill>
              </a:rPr>
              <a:t>Unsupervised algorithms are preferable for various tasks as getting the unlabeled dataset is easier as compared to the </a:t>
            </a:r>
            <a:r>
              <a:rPr lang="en-US" sz="2800" dirty="0" err="1" smtClean="0">
                <a:solidFill>
                  <a:schemeClr val="bg1"/>
                </a:solidFill>
              </a:rPr>
              <a:t>labelled</a:t>
            </a:r>
            <a:r>
              <a:rPr lang="en-US" sz="2800" dirty="0" smtClean="0">
                <a:solidFill>
                  <a:schemeClr val="bg1"/>
                </a:solidFill>
              </a:rPr>
              <a:t> dataset.</a:t>
            </a:r>
          </a:p>
          <a:p>
            <a:r>
              <a:rPr lang="en-US" sz="2800" b="1" dirty="0" smtClean="0">
                <a:solidFill>
                  <a:schemeClr val="bg1"/>
                </a:solidFill>
              </a:rPr>
              <a:t>Disadvantages:</a:t>
            </a:r>
            <a:endParaRPr lang="en-US" sz="2800" dirty="0" smtClean="0">
              <a:solidFill>
                <a:schemeClr val="bg1"/>
              </a:solidFill>
            </a:endParaRPr>
          </a:p>
          <a:p>
            <a:r>
              <a:rPr lang="en-US" sz="2800" dirty="0" smtClean="0">
                <a:solidFill>
                  <a:schemeClr val="bg1"/>
                </a:solidFill>
              </a:rPr>
              <a:t>The output of an unsupervised algorithm can be less accurate as the dataset is not </a:t>
            </a:r>
            <a:r>
              <a:rPr lang="en-US" sz="2800" dirty="0" err="1" smtClean="0">
                <a:solidFill>
                  <a:schemeClr val="bg1"/>
                </a:solidFill>
              </a:rPr>
              <a:t>labelled</a:t>
            </a:r>
            <a:r>
              <a:rPr lang="en-US" sz="2800" dirty="0" smtClean="0">
                <a:solidFill>
                  <a:schemeClr val="bg1"/>
                </a:solidFill>
              </a:rPr>
              <a:t>, and algorithms are not trained with the exact output in prior.</a:t>
            </a:r>
          </a:p>
          <a:p>
            <a:r>
              <a:rPr lang="en-US" sz="2800" dirty="0" smtClean="0">
                <a:solidFill>
                  <a:schemeClr val="bg1"/>
                </a:solidFill>
              </a:rPr>
              <a:t>Working with Unsupervised learning is more difficult as it works with the unlabelled dataset that does not map with the output.</a:t>
            </a:r>
          </a:p>
          <a:p>
            <a:endParaRPr lang="en-US" sz="2800" dirty="0" smtClean="0"/>
          </a:p>
          <a:p>
            <a:endParaRPr lang="en-US" sz="2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achine Learning vs. Deep Learning"/>
          <p:cNvPicPr>
            <a:picLocks noChangeAspect="1" noChangeArrowheads="1"/>
          </p:cNvPicPr>
          <p:nvPr/>
        </p:nvPicPr>
        <p:blipFill>
          <a:blip r:embed="rId2"/>
          <a:srcRect/>
          <a:stretch>
            <a:fillRect/>
          </a:stretch>
        </p:blipFill>
        <p:spPr bwMode="auto">
          <a:xfrm>
            <a:off x="-186070" y="1"/>
            <a:ext cx="14816470" cy="8229600"/>
          </a:xfrm>
          <a:prstGeom prst="rect">
            <a:avLst/>
          </a:prstGeom>
          <a:noFill/>
        </p:spPr>
      </p:pic>
      <p:sp>
        <p:nvSpPr>
          <p:cNvPr id="2" name="TextBox 1"/>
          <p:cNvSpPr txBox="1"/>
          <p:nvPr/>
        </p:nvSpPr>
        <p:spPr>
          <a:xfrm>
            <a:off x="0" y="0"/>
            <a:ext cx="14215730" cy="8279190"/>
          </a:xfrm>
          <a:prstGeom prst="rect">
            <a:avLst/>
          </a:prstGeom>
          <a:noFill/>
        </p:spPr>
        <p:txBody>
          <a:bodyPr wrap="square" rtlCol="0">
            <a:spAutoFit/>
          </a:bodyPr>
          <a:lstStyle/>
          <a:p>
            <a:r>
              <a:rPr lang="en-US" sz="6600" b="1" dirty="0" smtClean="0">
                <a:solidFill>
                  <a:schemeClr val="bg1"/>
                </a:solidFill>
              </a:rPr>
              <a:t>3. Semi-Supervised Learning</a:t>
            </a:r>
          </a:p>
          <a:p>
            <a:r>
              <a:rPr lang="en-US" sz="2800" b="1" dirty="0" smtClean="0">
                <a:solidFill>
                  <a:schemeClr val="bg1"/>
                </a:solidFill>
              </a:rPr>
              <a:t>Semi-Supervised learning is a type of Machine Learning algorithm that lies between Supervised and Unsupervised machine learning</a:t>
            </a:r>
            <a:r>
              <a:rPr lang="en-US" sz="2800" dirty="0" smtClean="0">
                <a:solidFill>
                  <a:schemeClr val="bg1"/>
                </a:solidFill>
              </a:rPr>
              <a:t>. It represents the intermediate ground between Supervised (With </a:t>
            </a:r>
            <a:r>
              <a:rPr lang="en-US" sz="2800" dirty="0" err="1" smtClean="0">
                <a:solidFill>
                  <a:schemeClr val="bg1"/>
                </a:solidFill>
              </a:rPr>
              <a:t>Labelled</a:t>
            </a:r>
            <a:r>
              <a:rPr lang="en-US" sz="2800" dirty="0" smtClean="0">
                <a:solidFill>
                  <a:schemeClr val="bg1"/>
                </a:solidFill>
              </a:rPr>
              <a:t> training data) and Unsupervised learning (with no </a:t>
            </a:r>
            <a:r>
              <a:rPr lang="en-US" sz="2800" dirty="0" err="1" smtClean="0">
                <a:solidFill>
                  <a:schemeClr val="bg1"/>
                </a:solidFill>
              </a:rPr>
              <a:t>labelled</a:t>
            </a:r>
            <a:r>
              <a:rPr lang="en-US" sz="2800" dirty="0" smtClean="0">
                <a:solidFill>
                  <a:schemeClr val="bg1"/>
                </a:solidFill>
              </a:rPr>
              <a:t> training data) algorithms and uses the combination of </a:t>
            </a:r>
            <a:r>
              <a:rPr lang="en-US" sz="2800" dirty="0" err="1" smtClean="0">
                <a:solidFill>
                  <a:schemeClr val="bg1"/>
                </a:solidFill>
              </a:rPr>
              <a:t>labelled</a:t>
            </a:r>
            <a:r>
              <a:rPr lang="en-US" sz="2800" dirty="0" smtClean="0">
                <a:solidFill>
                  <a:schemeClr val="bg1"/>
                </a:solidFill>
              </a:rPr>
              <a:t> and unlabeled datasets during the training period.</a:t>
            </a:r>
          </a:p>
          <a:p>
            <a:endParaRPr lang="en-US" sz="2800" dirty="0" smtClean="0">
              <a:solidFill>
                <a:schemeClr val="bg1"/>
              </a:solidFill>
            </a:endParaRPr>
          </a:p>
          <a:p>
            <a:r>
              <a:rPr lang="en-US" sz="2800" dirty="0" smtClean="0">
                <a:solidFill>
                  <a:schemeClr val="bg1"/>
                </a:solidFill>
              </a:rPr>
              <a:t>Advantages and disadvantages of Semi-supervised Learning</a:t>
            </a:r>
          </a:p>
          <a:p>
            <a:endParaRPr lang="en-US" sz="2800" dirty="0" smtClean="0">
              <a:solidFill>
                <a:schemeClr val="bg1"/>
              </a:solidFill>
            </a:endParaRPr>
          </a:p>
          <a:p>
            <a:r>
              <a:rPr lang="en-US" sz="2800" b="1" dirty="0" smtClean="0">
                <a:solidFill>
                  <a:schemeClr val="bg1"/>
                </a:solidFill>
              </a:rPr>
              <a:t>Advantages:</a:t>
            </a:r>
            <a:endParaRPr lang="en-US" sz="2800" dirty="0" smtClean="0">
              <a:solidFill>
                <a:schemeClr val="bg1"/>
              </a:solidFill>
            </a:endParaRPr>
          </a:p>
          <a:p>
            <a:r>
              <a:rPr lang="en-US" sz="2800" dirty="0" smtClean="0">
                <a:solidFill>
                  <a:schemeClr val="bg1"/>
                </a:solidFill>
              </a:rPr>
              <a:t>It is simple and easy to understand the algorithm.</a:t>
            </a:r>
          </a:p>
          <a:p>
            <a:r>
              <a:rPr lang="en-US" sz="2800" dirty="0" smtClean="0">
                <a:solidFill>
                  <a:schemeClr val="bg1"/>
                </a:solidFill>
              </a:rPr>
              <a:t>It is highly efficient.</a:t>
            </a:r>
          </a:p>
          <a:p>
            <a:r>
              <a:rPr lang="en-US" sz="2800" dirty="0" smtClean="0">
                <a:solidFill>
                  <a:schemeClr val="bg1"/>
                </a:solidFill>
              </a:rPr>
              <a:t>It is used to solve drawbacks of Supervised and Unsupervised Learning algorithms.</a:t>
            </a:r>
          </a:p>
          <a:p>
            <a:r>
              <a:rPr lang="en-US" sz="2800" b="1" dirty="0" smtClean="0">
                <a:solidFill>
                  <a:schemeClr val="bg1"/>
                </a:solidFill>
              </a:rPr>
              <a:t>Disadvantages:</a:t>
            </a:r>
            <a:endParaRPr lang="en-US" sz="2800" dirty="0" smtClean="0">
              <a:solidFill>
                <a:schemeClr val="bg1"/>
              </a:solidFill>
            </a:endParaRPr>
          </a:p>
          <a:p>
            <a:r>
              <a:rPr lang="en-US" sz="2800" dirty="0" smtClean="0">
                <a:solidFill>
                  <a:schemeClr val="bg1"/>
                </a:solidFill>
              </a:rPr>
              <a:t>Iterations results may not be stable.</a:t>
            </a:r>
          </a:p>
          <a:p>
            <a:r>
              <a:rPr lang="en-US" sz="2800" dirty="0" smtClean="0">
                <a:solidFill>
                  <a:schemeClr val="bg1"/>
                </a:solidFill>
              </a:rPr>
              <a:t>We cannot apply these algorithms to network-level data.</a:t>
            </a:r>
          </a:p>
          <a:p>
            <a:r>
              <a:rPr lang="en-US" sz="2800" dirty="0" smtClean="0">
                <a:solidFill>
                  <a:schemeClr val="bg1"/>
                </a:solidFill>
              </a:rPr>
              <a:t>Accuracy is low.</a:t>
            </a:r>
          </a:p>
          <a:p>
            <a:endParaRPr lang="en-US"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TotalTime>
  <Words>1023</Words>
  <Application>Microsoft Office PowerPoint</Application>
  <PresentationFormat>Custom</PresentationFormat>
  <Paragraphs>90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10</cp:revision>
  <dcterms:created xsi:type="dcterms:W3CDTF">2023-11-27T13:58:12Z</dcterms:created>
  <dcterms:modified xsi:type="dcterms:W3CDTF">2023-12-04T15:41:40Z</dcterms:modified>
</cp:coreProperties>
</file>